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2" r:id="rId4"/>
    <p:sldId id="258" r:id="rId5"/>
    <p:sldId id="259" r:id="rId6"/>
    <p:sldId id="260" r:id="rId7"/>
    <p:sldId id="261" r:id="rId8"/>
    <p:sldId id="263" r:id="rId9"/>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F9BF4E-FDE3-4419-8EA8-D69B67EAE63C}" v="8" dt="2021-04-01T23:30:14.2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0" autoAdjust="0"/>
    <p:restoredTop sz="94660"/>
  </p:normalViewPr>
  <p:slideViewPr>
    <p:cSldViewPr snapToGrid="0">
      <p:cViewPr varScale="1">
        <p:scale>
          <a:sx n="116" d="100"/>
          <a:sy n="116" d="100"/>
        </p:scale>
        <p:origin x="102" y="7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am Gevanthor" userId="f3b43c4d22551780" providerId="LiveId" clId="{CEF9BF4E-FDE3-4419-8EA8-D69B67EAE63C}"/>
    <pc:docChg chg="undo custSel addSld modSld">
      <pc:chgData name="Adam Gevanthor" userId="f3b43c4d22551780" providerId="LiveId" clId="{CEF9BF4E-FDE3-4419-8EA8-D69B67EAE63C}" dt="2021-04-02T00:11:03.908" v="609" actId="20577"/>
      <pc:docMkLst>
        <pc:docMk/>
      </pc:docMkLst>
      <pc:sldChg chg="modSp mod">
        <pc:chgData name="Adam Gevanthor" userId="f3b43c4d22551780" providerId="LiveId" clId="{CEF9BF4E-FDE3-4419-8EA8-D69B67EAE63C}" dt="2021-04-01T23:18:08.615" v="277" actId="20577"/>
        <pc:sldMkLst>
          <pc:docMk/>
          <pc:sldMk cId="53725498" sldId="256"/>
        </pc:sldMkLst>
        <pc:spChg chg="mod">
          <ac:chgData name="Adam Gevanthor" userId="f3b43c4d22551780" providerId="LiveId" clId="{CEF9BF4E-FDE3-4419-8EA8-D69B67EAE63C}" dt="2021-04-01T23:18:08.615" v="277" actId="20577"/>
          <ac:spMkLst>
            <pc:docMk/>
            <pc:sldMk cId="53725498" sldId="256"/>
            <ac:spMk id="2" creationId="{6A69A517-9E52-4E88-BFD8-8807D4AA709E}"/>
          </ac:spMkLst>
        </pc:spChg>
      </pc:sldChg>
      <pc:sldChg chg="modSp mod">
        <pc:chgData name="Adam Gevanthor" userId="f3b43c4d22551780" providerId="LiveId" clId="{CEF9BF4E-FDE3-4419-8EA8-D69B67EAE63C}" dt="2021-04-01T23:27:09.291" v="316" actId="20577"/>
        <pc:sldMkLst>
          <pc:docMk/>
          <pc:sldMk cId="1279161109" sldId="257"/>
        </pc:sldMkLst>
        <pc:spChg chg="mod">
          <ac:chgData name="Adam Gevanthor" userId="f3b43c4d22551780" providerId="LiveId" clId="{CEF9BF4E-FDE3-4419-8EA8-D69B67EAE63C}" dt="2021-04-01T22:55:17.985" v="26" actId="404"/>
          <ac:spMkLst>
            <pc:docMk/>
            <pc:sldMk cId="1279161109" sldId="257"/>
            <ac:spMk id="2" creationId="{4E392F9F-B28D-4128-945F-59323FFC7623}"/>
          </ac:spMkLst>
        </pc:spChg>
        <pc:spChg chg="mod">
          <ac:chgData name="Adam Gevanthor" userId="f3b43c4d22551780" providerId="LiveId" clId="{CEF9BF4E-FDE3-4419-8EA8-D69B67EAE63C}" dt="2021-04-01T23:27:09.291" v="316" actId="20577"/>
          <ac:spMkLst>
            <pc:docMk/>
            <pc:sldMk cId="1279161109" sldId="257"/>
            <ac:spMk id="3" creationId="{18ED190E-6078-45EF-81C3-7359B5CC5292}"/>
          </ac:spMkLst>
        </pc:spChg>
      </pc:sldChg>
      <pc:sldChg chg="modSp mod">
        <pc:chgData name="Adam Gevanthor" userId="f3b43c4d22551780" providerId="LiveId" clId="{CEF9BF4E-FDE3-4419-8EA8-D69B67EAE63C}" dt="2021-04-01T22:57:51.364" v="46" actId="20577"/>
        <pc:sldMkLst>
          <pc:docMk/>
          <pc:sldMk cId="1371855843" sldId="258"/>
        </pc:sldMkLst>
        <pc:spChg chg="mod">
          <ac:chgData name="Adam Gevanthor" userId="f3b43c4d22551780" providerId="LiveId" clId="{CEF9BF4E-FDE3-4419-8EA8-D69B67EAE63C}" dt="2021-04-01T22:56:44.451" v="37" actId="113"/>
          <ac:spMkLst>
            <pc:docMk/>
            <pc:sldMk cId="1371855843" sldId="258"/>
            <ac:spMk id="2" creationId="{F6B2159F-AED7-4719-A1B8-3C63BF3D87D1}"/>
          </ac:spMkLst>
        </pc:spChg>
        <pc:spChg chg="mod">
          <ac:chgData name="Adam Gevanthor" userId="f3b43c4d22551780" providerId="LiveId" clId="{CEF9BF4E-FDE3-4419-8EA8-D69B67EAE63C}" dt="2021-04-01T22:57:51.364" v="46" actId="20577"/>
          <ac:spMkLst>
            <pc:docMk/>
            <pc:sldMk cId="1371855843" sldId="258"/>
            <ac:spMk id="3" creationId="{D29B34F4-FB89-4D11-8BF2-4D2EBCF2F6B9}"/>
          </ac:spMkLst>
        </pc:spChg>
      </pc:sldChg>
      <pc:sldChg chg="modSp mod">
        <pc:chgData name="Adam Gevanthor" userId="f3b43c4d22551780" providerId="LiveId" clId="{CEF9BF4E-FDE3-4419-8EA8-D69B67EAE63C}" dt="2021-04-01T23:18:40.774" v="278" actId="404"/>
        <pc:sldMkLst>
          <pc:docMk/>
          <pc:sldMk cId="3805547724" sldId="259"/>
        </pc:sldMkLst>
        <pc:spChg chg="mod">
          <ac:chgData name="Adam Gevanthor" userId="f3b43c4d22551780" providerId="LiveId" clId="{CEF9BF4E-FDE3-4419-8EA8-D69B67EAE63C}" dt="2021-04-01T23:18:40.774" v="278" actId="404"/>
          <ac:spMkLst>
            <pc:docMk/>
            <pc:sldMk cId="3805547724" sldId="259"/>
            <ac:spMk id="2" creationId="{C323A18B-95CA-47CB-A826-3A240555A550}"/>
          </ac:spMkLst>
        </pc:spChg>
        <pc:spChg chg="mod">
          <ac:chgData name="Adam Gevanthor" userId="f3b43c4d22551780" providerId="LiveId" clId="{CEF9BF4E-FDE3-4419-8EA8-D69B67EAE63C}" dt="2021-04-01T22:59:25.874" v="55" actId="20577"/>
          <ac:spMkLst>
            <pc:docMk/>
            <pc:sldMk cId="3805547724" sldId="259"/>
            <ac:spMk id="3" creationId="{833E6ADF-88FE-4A47-9025-001FD1915F5E}"/>
          </ac:spMkLst>
        </pc:spChg>
      </pc:sldChg>
      <pc:sldChg chg="modSp mod">
        <pc:chgData name="Adam Gevanthor" userId="f3b43c4d22551780" providerId="LiveId" clId="{CEF9BF4E-FDE3-4419-8EA8-D69B67EAE63C}" dt="2021-04-01T23:18:47.474" v="279" actId="404"/>
        <pc:sldMkLst>
          <pc:docMk/>
          <pc:sldMk cId="1017672519" sldId="260"/>
        </pc:sldMkLst>
        <pc:spChg chg="mod">
          <ac:chgData name="Adam Gevanthor" userId="f3b43c4d22551780" providerId="LiveId" clId="{CEF9BF4E-FDE3-4419-8EA8-D69B67EAE63C}" dt="2021-04-01T23:18:47.474" v="279" actId="404"/>
          <ac:spMkLst>
            <pc:docMk/>
            <pc:sldMk cId="1017672519" sldId="260"/>
            <ac:spMk id="2" creationId="{98F8A82C-D8BF-47FA-B56E-9CF9E14B2C9F}"/>
          </ac:spMkLst>
        </pc:spChg>
        <pc:spChg chg="mod">
          <ac:chgData name="Adam Gevanthor" userId="f3b43c4d22551780" providerId="LiveId" clId="{CEF9BF4E-FDE3-4419-8EA8-D69B67EAE63C}" dt="2021-04-01T22:59:58.556" v="56" actId="20577"/>
          <ac:spMkLst>
            <pc:docMk/>
            <pc:sldMk cId="1017672519" sldId="260"/>
            <ac:spMk id="3" creationId="{64E0D630-A457-4812-B756-012461A2AF5F}"/>
          </ac:spMkLst>
        </pc:spChg>
      </pc:sldChg>
      <pc:sldChg chg="modSp mod">
        <pc:chgData name="Adam Gevanthor" userId="f3b43c4d22551780" providerId="LiveId" clId="{CEF9BF4E-FDE3-4419-8EA8-D69B67EAE63C}" dt="2021-04-01T23:20:31.048" v="313" actId="27636"/>
        <pc:sldMkLst>
          <pc:docMk/>
          <pc:sldMk cId="2222749830" sldId="261"/>
        </pc:sldMkLst>
        <pc:spChg chg="mod">
          <ac:chgData name="Adam Gevanthor" userId="f3b43c4d22551780" providerId="LiveId" clId="{CEF9BF4E-FDE3-4419-8EA8-D69B67EAE63C}" dt="2021-04-01T23:19:13.498" v="281" actId="404"/>
          <ac:spMkLst>
            <pc:docMk/>
            <pc:sldMk cId="2222749830" sldId="261"/>
            <ac:spMk id="2" creationId="{98F8A82C-D8BF-47FA-B56E-9CF9E14B2C9F}"/>
          </ac:spMkLst>
        </pc:spChg>
        <pc:spChg chg="mod">
          <ac:chgData name="Adam Gevanthor" userId="f3b43c4d22551780" providerId="LiveId" clId="{CEF9BF4E-FDE3-4419-8EA8-D69B67EAE63C}" dt="2021-04-01T23:20:31.048" v="313" actId="27636"/>
          <ac:spMkLst>
            <pc:docMk/>
            <pc:sldMk cId="2222749830" sldId="261"/>
            <ac:spMk id="3" creationId="{64E0D630-A457-4812-B756-012461A2AF5F}"/>
          </ac:spMkLst>
        </pc:spChg>
      </pc:sldChg>
      <pc:sldChg chg="addSp delSp modSp new mod">
        <pc:chgData name="Adam Gevanthor" userId="f3b43c4d22551780" providerId="LiveId" clId="{CEF9BF4E-FDE3-4419-8EA8-D69B67EAE63C}" dt="2021-04-01T23:09:45.392" v="276" actId="403"/>
        <pc:sldMkLst>
          <pc:docMk/>
          <pc:sldMk cId="4254676059" sldId="262"/>
        </pc:sldMkLst>
        <pc:spChg chg="del">
          <ac:chgData name="Adam Gevanthor" userId="f3b43c4d22551780" providerId="LiveId" clId="{CEF9BF4E-FDE3-4419-8EA8-D69B67EAE63C}" dt="2021-04-01T23:02:45.183" v="145" actId="478"/>
          <ac:spMkLst>
            <pc:docMk/>
            <pc:sldMk cId="4254676059" sldId="262"/>
            <ac:spMk id="2" creationId="{58165004-A39A-41A0-AE34-D2B86E0F3C1E}"/>
          </ac:spMkLst>
        </pc:spChg>
        <pc:spChg chg="add del">
          <ac:chgData name="Adam Gevanthor" userId="f3b43c4d22551780" providerId="LiveId" clId="{CEF9BF4E-FDE3-4419-8EA8-D69B67EAE63C}" dt="2021-04-01T23:04:42.988" v="150" actId="931"/>
          <ac:spMkLst>
            <pc:docMk/>
            <pc:sldMk cId="4254676059" sldId="262"/>
            <ac:spMk id="3" creationId="{5560C64D-B2D7-4528-BE26-DD7E5FCA4AA6}"/>
          </ac:spMkLst>
        </pc:spChg>
        <pc:spChg chg="add mod">
          <ac:chgData name="Adam Gevanthor" userId="f3b43c4d22551780" providerId="LiveId" clId="{CEF9BF4E-FDE3-4419-8EA8-D69B67EAE63C}" dt="2021-04-01T23:09:02.924" v="237" actId="1076"/>
          <ac:spMkLst>
            <pc:docMk/>
            <pc:sldMk cId="4254676059" sldId="262"/>
            <ac:spMk id="8" creationId="{692D24F7-B0FD-40C9-AFC4-64DB124967D4}"/>
          </ac:spMkLst>
        </pc:spChg>
        <pc:spChg chg="add mod">
          <ac:chgData name="Adam Gevanthor" userId="f3b43c4d22551780" providerId="LiveId" clId="{CEF9BF4E-FDE3-4419-8EA8-D69B67EAE63C}" dt="2021-04-01T23:09:02.924" v="237" actId="1076"/>
          <ac:spMkLst>
            <pc:docMk/>
            <pc:sldMk cId="4254676059" sldId="262"/>
            <ac:spMk id="11" creationId="{CE9AEEBE-76C9-463B-96DD-4214A479A0E6}"/>
          </ac:spMkLst>
        </pc:spChg>
        <pc:spChg chg="add mod">
          <ac:chgData name="Adam Gevanthor" userId="f3b43c4d22551780" providerId="LiveId" clId="{CEF9BF4E-FDE3-4419-8EA8-D69B67EAE63C}" dt="2021-04-01T23:09:45.392" v="276" actId="403"/>
          <ac:spMkLst>
            <pc:docMk/>
            <pc:sldMk cId="4254676059" sldId="262"/>
            <ac:spMk id="16" creationId="{D5D818AF-477E-41F6-90CE-0B4F67F7CF9F}"/>
          </ac:spMkLst>
        </pc:spChg>
        <pc:picChg chg="add del mod">
          <ac:chgData name="Adam Gevanthor" userId="f3b43c4d22551780" providerId="LiveId" clId="{CEF9BF4E-FDE3-4419-8EA8-D69B67EAE63C}" dt="2021-04-01T23:03:28.455" v="149" actId="931"/>
          <ac:picMkLst>
            <pc:docMk/>
            <pc:sldMk cId="4254676059" sldId="262"/>
            <ac:picMk id="5" creationId="{AD8604C5-98DE-4189-B602-556E6A514BAA}"/>
          </ac:picMkLst>
        </pc:picChg>
        <pc:picChg chg="add mod">
          <ac:chgData name="Adam Gevanthor" userId="f3b43c4d22551780" providerId="LiveId" clId="{CEF9BF4E-FDE3-4419-8EA8-D69B67EAE63C}" dt="2021-04-01T23:09:02.924" v="237" actId="1076"/>
          <ac:picMkLst>
            <pc:docMk/>
            <pc:sldMk cId="4254676059" sldId="262"/>
            <ac:picMk id="7" creationId="{2CB5ADF0-984A-4104-9E3B-8504C4756FDC}"/>
          </ac:picMkLst>
        </pc:picChg>
        <pc:picChg chg="add mod">
          <ac:chgData name="Adam Gevanthor" userId="f3b43c4d22551780" providerId="LiveId" clId="{CEF9BF4E-FDE3-4419-8EA8-D69B67EAE63C}" dt="2021-04-01T23:09:02.924" v="237" actId="1076"/>
          <ac:picMkLst>
            <pc:docMk/>
            <pc:sldMk cId="4254676059" sldId="262"/>
            <ac:picMk id="10" creationId="{4313E52C-08C4-431E-A866-7B57C5E02F53}"/>
          </ac:picMkLst>
        </pc:picChg>
        <pc:picChg chg="add mod">
          <ac:chgData name="Adam Gevanthor" userId="f3b43c4d22551780" providerId="LiveId" clId="{CEF9BF4E-FDE3-4419-8EA8-D69B67EAE63C}" dt="2021-04-01T23:09:02.924" v="237" actId="1076"/>
          <ac:picMkLst>
            <pc:docMk/>
            <pc:sldMk cId="4254676059" sldId="262"/>
            <ac:picMk id="12" creationId="{156A6434-2DAD-4C5E-8B51-4C4721D6C904}"/>
          </ac:picMkLst>
        </pc:picChg>
        <pc:cxnChg chg="add del">
          <ac:chgData name="Adam Gevanthor" userId="f3b43c4d22551780" providerId="LiveId" clId="{CEF9BF4E-FDE3-4419-8EA8-D69B67EAE63C}" dt="2021-04-01T23:08:25.249" v="234" actId="11529"/>
          <ac:cxnSpMkLst>
            <pc:docMk/>
            <pc:sldMk cId="4254676059" sldId="262"/>
            <ac:cxnSpMk id="14" creationId="{8EEE8BAE-75B8-4E10-8028-C1C7A3058E72}"/>
          </ac:cxnSpMkLst>
        </pc:cxnChg>
      </pc:sldChg>
      <pc:sldChg chg="modSp new mod">
        <pc:chgData name="Adam Gevanthor" userId="f3b43c4d22551780" providerId="LiveId" clId="{CEF9BF4E-FDE3-4419-8EA8-D69B67EAE63C}" dt="2021-04-02T00:11:03.908" v="609" actId="20577"/>
        <pc:sldMkLst>
          <pc:docMk/>
          <pc:sldMk cId="983142983" sldId="263"/>
        </pc:sldMkLst>
        <pc:spChg chg="mod">
          <ac:chgData name="Adam Gevanthor" userId="f3b43c4d22551780" providerId="LiveId" clId="{CEF9BF4E-FDE3-4419-8EA8-D69B67EAE63C}" dt="2021-04-01T23:20:40.483" v="314" actId="20577"/>
          <ac:spMkLst>
            <pc:docMk/>
            <pc:sldMk cId="983142983" sldId="263"/>
            <ac:spMk id="2" creationId="{4E9073B4-7FFC-4205-BE44-23AFBF07B50E}"/>
          </ac:spMkLst>
        </pc:spChg>
        <pc:spChg chg="mod">
          <ac:chgData name="Adam Gevanthor" userId="f3b43c4d22551780" providerId="LiveId" clId="{CEF9BF4E-FDE3-4419-8EA8-D69B67EAE63C}" dt="2021-04-02T00:11:03.908" v="609" actId="20577"/>
          <ac:spMkLst>
            <pc:docMk/>
            <pc:sldMk cId="983142983" sldId="263"/>
            <ac:spMk id="3" creationId="{29CC857F-7B8B-4449-B65E-F864969B1662}"/>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4/4/2021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4/4/2021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4/4/2021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4/4/2021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4/4/2021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4/4/2021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4/4/2021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4/4/2021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4/4/2021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4/4/2021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4/4/2021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9A517-9E52-4E88-BFD8-8807D4AA709E}"/>
              </a:ext>
            </a:extLst>
          </p:cNvPr>
          <p:cNvSpPr>
            <a:spLocks noGrp="1"/>
          </p:cNvSpPr>
          <p:nvPr>
            <p:ph type="ctrTitle"/>
          </p:nvPr>
        </p:nvSpPr>
        <p:spPr/>
        <p:txBody>
          <a:bodyPr/>
          <a:lstStyle/>
          <a:p>
            <a:r>
              <a:rPr lang="en-US" sz="2800" b="1" dirty="0">
                <a:effectLst/>
                <a:latin typeface="Calibri" panose="020F0502020204030204" pitchFamily="34" charset="0"/>
                <a:ea typeface="Calibri" panose="020F0502020204030204" pitchFamily="34" charset="0"/>
                <a:cs typeface="Times New Roman" panose="02020603050405020304" pitchFamily="18" charset="0"/>
              </a:rPr>
              <a:t>Purpose of Community Plan</a:t>
            </a:r>
            <a:endParaRPr lang="en-US" sz="9600" dirty="0"/>
          </a:p>
        </p:txBody>
      </p:sp>
      <p:sp>
        <p:nvSpPr>
          <p:cNvPr id="3" name="Subtitle 2">
            <a:extLst>
              <a:ext uri="{FF2B5EF4-FFF2-40B4-BE49-F238E27FC236}">
                <a16:creationId xmlns:a16="http://schemas.microsoft.com/office/drawing/2014/main" id="{9034C49A-611D-4AA7-867A-33A4FEA767FB}"/>
              </a:ext>
            </a:extLst>
          </p:cNvPr>
          <p:cNvSpPr>
            <a:spLocks noGrp="1"/>
          </p:cNvSpPr>
          <p:nvPr>
            <p:ph type="subTitle" idx="1"/>
          </p:nvPr>
        </p:nvSpPr>
        <p:spPr/>
        <p:txBody>
          <a:bodyPr/>
          <a:lstStyle/>
          <a:p>
            <a:r>
              <a:rPr lang="en-US" sz="2000" b="1" dirty="0">
                <a:effectLst/>
                <a:latin typeface="Calibri" panose="020F0502020204030204" pitchFamily="34" charset="0"/>
                <a:ea typeface="Calibri" panose="020F0502020204030204" pitchFamily="34" charset="0"/>
                <a:cs typeface="Times New Roman" panose="02020603050405020304" pitchFamily="18" charset="0"/>
              </a:rPr>
              <a:t>PTS 665588 Cookies Co. Cannabis Retail Outlet</a:t>
            </a:r>
            <a:endParaRPr lang="en-US" dirty="0"/>
          </a:p>
        </p:txBody>
      </p:sp>
    </p:spTree>
    <p:extLst>
      <p:ext uri="{BB962C8B-B14F-4D97-AF65-F5344CB8AC3E}">
        <p14:creationId xmlns:p14="http://schemas.microsoft.com/office/powerpoint/2010/main" val="53725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92F9F-B28D-4128-945F-59323FFC7623}"/>
              </a:ext>
            </a:extLst>
          </p:cNvPr>
          <p:cNvSpPr>
            <a:spLocks noGrp="1"/>
          </p:cNvSpPr>
          <p:nvPr>
            <p:ph type="title"/>
          </p:nvPr>
        </p:nvSpPr>
        <p:spPr/>
        <p:txBody>
          <a:bodyPr/>
          <a:lstStyle/>
          <a:p>
            <a:r>
              <a:rPr lang="en-US" sz="36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Goals</a:t>
            </a:r>
            <a:endParaRPr lang="en-US" sz="3600" dirty="0"/>
          </a:p>
        </p:txBody>
      </p:sp>
      <p:sp>
        <p:nvSpPr>
          <p:cNvPr id="3" name="Content Placeholder 2">
            <a:extLst>
              <a:ext uri="{FF2B5EF4-FFF2-40B4-BE49-F238E27FC236}">
                <a16:creationId xmlns:a16="http://schemas.microsoft.com/office/drawing/2014/main" id="{18ED190E-6078-45EF-81C3-7359B5CC5292}"/>
              </a:ext>
            </a:extLst>
          </p:cNvPr>
          <p:cNvSpPr>
            <a:spLocks noGrp="1"/>
          </p:cNvSpPr>
          <p:nvPr>
            <p:ph idx="1"/>
          </p:nvPr>
        </p:nvSpPr>
        <p:spPr/>
        <p:txBody>
          <a:bodyPr/>
          <a:lstStyle/>
          <a:p>
            <a:pPr marL="342900" marR="0">
              <a:spcBef>
                <a:spcPts val="600"/>
              </a:spcBef>
              <a:spcAft>
                <a:spcPts val="6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Understand role of CP in land use decisions and their relationship to municip</a:t>
            </a:r>
            <a:r>
              <a:rPr lang="en-US" sz="1800" dirty="0">
                <a:latin typeface="Calibri Light" panose="020F0302020204030204" pitchFamily="34" charset="0"/>
                <a:ea typeface="Calibri" panose="020F0502020204030204" pitchFamily="34" charset="0"/>
                <a:cs typeface="Calibri Light" panose="020F0302020204030204" pitchFamily="34" charset="0"/>
              </a:rPr>
              <a:t>al</a:t>
            </a:r>
            <a:r>
              <a:rPr lang="en-US" sz="1800" dirty="0">
                <a:effectLst/>
                <a:latin typeface="Calibri Light" panose="020F0302020204030204" pitchFamily="34" charset="0"/>
                <a:ea typeface="Calibri" panose="020F0502020204030204" pitchFamily="34" charset="0"/>
                <a:cs typeface="Calibri Light" panose="020F0302020204030204" pitchFamily="34" charset="0"/>
              </a:rPr>
              <a:t> code</a:t>
            </a:r>
            <a:endParaRPr lang="en-US" dirty="0">
              <a:effectLst/>
              <a:latin typeface="Calibri Light" panose="020F0302020204030204" pitchFamily="34" charset="0"/>
              <a:ea typeface="Calibri" panose="020F0502020204030204" pitchFamily="34" charset="0"/>
              <a:cs typeface="Calibri Light" panose="020F0302020204030204" pitchFamily="34" charset="0"/>
            </a:endParaRPr>
          </a:p>
          <a:p>
            <a:pPr marL="342900" marR="0">
              <a:spcBef>
                <a:spcPts val="600"/>
              </a:spcBef>
              <a:spcAft>
                <a:spcPts val="6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Understand how retail commercial uses in industrially designated areas are allowed – in contrast to what our CP allows (</a:t>
            </a:r>
            <a:r>
              <a:rPr lang="en-US" sz="1800" dirty="0" err="1">
                <a:effectLst/>
                <a:latin typeface="Calibri Light" panose="020F0302020204030204" pitchFamily="34" charset="0"/>
                <a:ea typeface="Calibri" panose="020F0502020204030204" pitchFamily="34" charset="0"/>
                <a:cs typeface="Calibri Light" panose="020F0302020204030204" pitchFamily="34" charset="0"/>
              </a:rPr>
              <a:t>pg</a:t>
            </a:r>
            <a:r>
              <a:rPr lang="en-US" sz="1800" dirty="0">
                <a:effectLst/>
                <a:latin typeface="Calibri Light" panose="020F0302020204030204" pitchFamily="34" charset="0"/>
                <a:ea typeface="Calibri" panose="020F0502020204030204" pitchFamily="34" charset="0"/>
                <a:cs typeface="Calibri Light" panose="020F0302020204030204" pitchFamily="34" charset="0"/>
              </a:rPr>
              <a:t> 82, Industrial Element Policy LU-B.1).</a:t>
            </a:r>
          </a:p>
          <a:p>
            <a:pPr marL="342900" marR="0">
              <a:spcBef>
                <a:spcPts val="600"/>
              </a:spcBef>
              <a:spcAft>
                <a:spcPts val="6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Understand how this supports community, and Joe’s vision for Sorrento Valley and Region as a whole.</a:t>
            </a:r>
          </a:p>
          <a:p>
            <a:pPr marL="342900" marR="0">
              <a:spcBef>
                <a:spcPts val="600"/>
              </a:spcBef>
              <a:spcAft>
                <a:spcPts val="6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Express concern about proximity to youth-oriented businesses (1,000 ft mandate)</a:t>
            </a:r>
          </a:p>
          <a:p>
            <a:pPr marL="514350" marR="0">
              <a:spcBef>
                <a:spcPts val="600"/>
              </a:spcBef>
              <a:spcAft>
                <a:spcPts val="6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a. Need 1,000 ft radius study as opposed to staff’s word it’s been studied.</a:t>
            </a:r>
          </a:p>
          <a:p>
            <a:endParaRPr lang="en-US" dirty="0"/>
          </a:p>
        </p:txBody>
      </p:sp>
    </p:spTree>
    <p:extLst>
      <p:ext uri="{BB962C8B-B14F-4D97-AF65-F5344CB8AC3E}">
        <p14:creationId xmlns:p14="http://schemas.microsoft.com/office/powerpoint/2010/main" val="1279161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picture containing graphical user interface&#10;&#10;Description automatically generated">
            <a:extLst>
              <a:ext uri="{FF2B5EF4-FFF2-40B4-BE49-F238E27FC236}">
                <a16:creationId xmlns:a16="http://schemas.microsoft.com/office/drawing/2014/main" id="{2CB5ADF0-984A-4104-9E3B-8504C4756FDC}"/>
              </a:ext>
            </a:extLst>
          </p:cNvPr>
          <p:cNvPicPr>
            <a:picLocks noGrp="1" noChangeAspect="1"/>
          </p:cNvPicPr>
          <p:nvPr>
            <p:ph idx="1"/>
          </p:nvPr>
        </p:nvPicPr>
        <p:blipFill>
          <a:blip r:embed="rId2"/>
          <a:stretch>
            <a:fillRect/>
          </a:stretch>
        </p:blipFill>
        <p:spPr>
          <a:xfrm>
            <a:off x="2226407" y="337311"/>
            <a:ext cx="8002016" cy="6183378"/>
          </a:xfrm>
        </p:spPr>
      </p:pic>
      <p:sp>
        <p:nvSpPr>
          <p:cNvPr id="8" name="TextBox 7">
            <a:extLst>
              <a:ext uri="{FF2B5EF4-FFF2-40B4-BE49-F238E27FC236}">
                <a16:creationId xmlns:a16="http://schemas.microsoft.com/office/drawing/2014/main" id="{692D24F7-B0FD-40C9-AFC4-64DB124967D4}"/>
              </a:ext>
            </a:extLst>
          </p:cNvPr>
          <p:cNvSpPr txBox="1"/>
          <p:nvPr/>
        </p:nvSpPr>
        <p:spPr>
          <a:xfrm>
            <a:off x="2905853" y="1627870"/>
            <a:ext cx="1410511" cy="430887"/>
          </a:xfrm>
          <a:prstGeom prst="rect">
            <a:avLst/>
          </a:prstGeom>
          <a:noFill/>
        </p:spPr>
        <p:txBody>
          <a:bodyPr wrap="square" rtlCol="0">
            <a:spAutoFit/>
          </a:bodyPr>
          <a:lstStyle/>
          <a:p>
            <a:pPr algn="r"/>
            <a:r>
              <a:rPr lang="en-US" sz="1100" dirty="0"/>
              <a:t>Ocean Volleyball &amp; Hammer Prep.</a:t>
            </a:r>
          </a:p>
        </p:txBody>
      </p:sp>
      <p:pic>
        <p:nvPicPr>
          <p:cNvPr id="10" name="Graphic 9" descr="Arrow Right with solid fill">
            <a:extLst>
              <a:ext uri="{FF2B5EF4-FFF2-40B4-BE49-F238E27FC236}">
                <a16:creationId xmlns:a16="http://schemas.microsoft.com/office/drawing/2014/main" id="{4313E52C-08C4-431E-A866-7B57C5E02F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16364" y="1549675"/>
            <a:ext cx="587276" cy="587276"/>
          </a:xfrm>
          <a:prstGeom prst="rect">
            <a:avLst/>
          </a:prstGeom>
        </p:spPr>
      </p:pic>
      <p:sp>
        <p:nvSpPr>
          <p:cNvPr id="11" name="TextBox 10">
            <a:extLst>
              <a:ext uri="{FF2B5EF4-FFF2-40B4-BE49-F238E27FC236}">
                <a16:creationId xmlns:a16="http://schemas.microsoft.com/office/drawing/2014/main" id="{CE9AEEBE-76C9-463B-96DD-4214A479A0E6}"/>
              </a:ext>
            </a:extLst>
          </p:cNvPr>
          <p:cNvSpPr txBox="1"/>
          <p:nvPr/>
        </p:nvSpPr>
        <p:spPr>
          <a:xfrm>
            <a:off x="4449101" y="3591833"/>
            <a:ext cx="1410511" cy="261610"/>
          </a:xfrm>
          <a:prstGeom prst="rect">
            <a:avLst/>
          </a:prstGeom>
          <a:noFill/>
        </p:spPr>
        <p:txBody>
          <a:bodyPr wrap="square" rtlCol="0">
            <a:spAutoFit/>
          </a:bodyPr>
          <a:lstStyle/>
          <a:p>
            <a:pPr algn="r"/>
            <a:r>
              <a:rPr lang="en-US" sz="1100" dirty="0"/>
              <a:t>Project</a:t>
            </a:r>
          </a:p>
        </p:txBody>
      </p:sp>
      <p:pic>
        <p:nvPicPr>
          <p:cNvPr id="12" name="Graphic 11" descr="Arrow Right with solid fill">
            <a:extLst>
              <a:ext uri="{FF2B5EF4-FFF2-40B4-BE49-F238E27FC236}">
                <a16:creationId xmlns:a16="http://schemas.microsoft.com/office/drawing/2014/main" id="{156A6434-2DAD-4C5E-8B51-4C4721D6C9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68996" y="3429000"/>
            <a:ext cx="587276" cy="587276"/>
          </a:xfrm>
          <a:prstGeom prst="rect">
            <a:avLst/>
          </a:prstGeom>
        </p:spPr>
      </p:pic>
      <p:sp>
        <p:nvSpPr>
          <p:cNvPr id="16" name="TextBox 15">
            <a:extLst>
              <a:ext uri="{FF2B5EF4-FFF2-40B4-BE49-F238E27FC236}">
                <a16:creationId xmlns:a16="http://schemas.microsoft.com/office/drawing/2014/main" id="{D5D818AF-477E-41F6-90CE-0B4F67F7CF9F}"/>
              </a:ext>
            </a:extLst>
          </p:cNvPr>
          <p:cNvSpPr txBox="1"/>
          <p:nvPr/>
        </p:nvSpPr>
        <p:spPr>
          <a:xfrm>
            <a:off x="608819" y="626345"/>
            <a:ext cx="1617588" cy="1200329"/>
          </a:xfrm>
          <a:prstGeom prst="rect">
            <a:avLst/>
          </a:prstGeom>
          <a:noFill/>
        </p:spPr>
        <p:txBody>
          <a:bodyPr wrap="square">
            <a:spAutoFit/>
          </a:bodyPr>
          <a:lstStyle/>
          <a:p>
            <a:r>
              <a:rPr lang="en-US" sz="2400" b="1" dirty="0">
                <a:effectLst/>
                <a:latin typeface="Calibri" panose="020F0502020204030204" pitchFamily="34" charset="0"/>
                <a:ea typeface="Calibri" panose="020F0502020204030204" pitchFamily="34" charset="0"/>
                <a:cs typeface="Times New Roman" panose="02020603050405020304" pitchFamily="18" charset="0"/>
              </a:rPr>
              <a:t>1,000’ Proximity</a:t>
            </a:r>
          </a:p>
          <a:p>
            <a:r>
              <a:rPr lang="en-US" sz="2400" b="1" dirty="0">
                <a:latin typeface="Calibri" panose="020F0502020204030204" pitchFamily="34" charset="0"/>
                <a:cs typeface="Times New Roman" panose="02020603050405020304" pitchFamily="18" charset="0"/>
              </a:rPr>
              <a:t>Map</a:t>
            </a:r>
            <a:endParaRPr lang="en-US" sz="2400" dirty="0"/>
          </a:p>
        </p:txBody>
      </p:sp>
    </p:spTree>
    <p:extLst>
      <p:ext uri="{BB962C8B-B14F-4D97-AF65-F5344CB8AC3E}">
        <p14:creationId xmlns:p14="http://schemas.microsoft.com/office/powerpoint/2010/main" val="4254676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2159F-AED7-4719-A1B8-3C63BF3D87D1}"/>
              </a:ext>
            </a:extLst>
          </p:cNvPr>
          <p:cNvSpPr>
            <a:spLocks noGrp="1"/>
          </p:cNvSpPr>
          <p:nvPr>
            <p:ph type="title"/>
          </p:nvPr>
        </p:nvSpPr>
        <p:spPr/>
        <p:txBody>
          <a:bodyPr/>
          <a:lstStyle/>
          <a:p>
            <a:r>
              <a:rPr lang="en-US" sz="4000" dirty="0"/>
              <a:t>General Plan </a:t>
            </a:r>
            <a:br>
              <a:rPr lang="en-US" sz="4000" dirty="0"/>
            </a:br>
            <a:r>
              <a:rPr lang="en-US" sz="2800" b="1" dirty="0"/>
              <a:t>Land Use and Community Planning Element</a:t>
            </a:r>
            <a:endParaRPr lang="en-US" sz="4000" b="1" dirty="0"/>
          </a:p>
        </p:txBody>
      </p:sp>
      <p:sp>
        <p:nvSpPr>
          <p:cNvPr id="3" name="Content Placeholder 2">
            <a:extLst>
              <a:ext uri="{FF2B5EF4-FFF2-40B4-BE49-F238E27FC236}">
                <a16:creationId xmlns:a16="http://schemas.microsoft.com/office/drawing/2014/main" id="{D29B34F4-FB89-4D11-8BF2-4D2EBCF2F6B9}"/>
              </a:ext>
            </a:extLst>
          </p:cNvPr>
          <p:cNvSpPr>
            <a:spLocks noGrp="1"/>
          </p:cNvSpPr>
          <p:nvPr>
            <p:ph idx="1"/>
          </p:nvPr>
        </p:nvSpPr>
        <p:spPr/>
        <p:txBody>
          <a:bodyPr>
            <a:normAutofit/>
          </a:bodyPr>
          <a:lstStyle/>
          <a:p>
            <a:pPr marL="114300" marR="0">
              <a:spcBef>
                <a:spcPts val="200"/>
              </a:spcBef>
              <a:spcAft>
                <a:spcPts val="0"/>
              </a:spcAft>
            </a:pPr>
            <a:r>
              <a:rPr lang="en-US" sz="1800" b="1" dirty="0">
                <a:solidFill>
                  <a:schemeClr val="bg2">
                    <a:lumMod val="60000"/>
                    <a:lumOff val="40000"/>
                  </a:schemeClr>
                </a:solidFill>
                <a:effectLst/>
                <a:latin typeface="Calibri Light" panose="020F0302020204030204" pitchFamily="34" charset="0"/>
                <a:ea typeface="Times New Roman" panose="02020603050405020304" pitchFamily="18" charset="0"/>
                <a:cs typeface="Times New Roman" panose="02020603050405020304" pitchFamily="18" charset="0"/>
              </a:rPr>
              <a:t>Discussion &amp; Purpose</a:t>
            </a:r>
          </a:p>
          <a:p>
            <a:pPr lvl="1">
              <a:spcBef>
                <a:spcPts val="600"/>
              </a:spcBef>
              <a:spcAft>
                <a:spcPts val="600"/>
              </a:spcAft>
            </a:pPr>
            <a:r>
              <a:rPr lang="en-US" sz="1600" dirty="0">
                <a:effectLst/>
                <a:latin typeface="Calibri Light" panose="020F0302020204030204" pitchFamily="34" charset="0"/>
                <a:ea typeface="Calibri" panose="020F0502020204030204" pitchFamily="34" charset="0"/>
                <a:cs typeface="Calibri Light" panose="020F0302020204030204" pitchFamily="34" charset="0"/>
              </a:rPr>
              <a:t>Guide City’s growth</a:t>
            </a:r>
          </a:p>
          <a:p>
            <a:pPr lvl="1">
              <a:spcBef>
                <a:spcPts val="600"/>
              </a:spcBef>
              <a:spcAft>
                <a:spcPts val="600"/>
              </a:spcAft>
            </a:pPr>
            <a:r>
              <a:rPr lang="en-US" sz="1600" dirty="0">
                <a:effectLst/>
                <a:latin typeface="Calibri Light" panose="020F0302020204030204" pitchFamily="34" charset="0"/>
                <a:ea typeface="Calibri" panose="020F0502020204030204" pitchFamily="34" charset="0"/>
                <a:cs typeface="Calibri Light" panose="020F0302020204030204" pitchFamily="34" charset="0"/>
              </a:rPr>
              <a:t>Recognizes community planning program as mechanism to refine citywide policies.</a:t>
            </a:r>
          </a:p>
          <a:p>
            <a:pPr marL="114300" marR="0">
              <a:spcBef>
                <a:spcPts val="200"/>
              </a:spcBef>
              <a:spcAft>
                <a:spcPts val="0"/>
              </a:spcAft>
            </a:pPr>
            <a:r>
              <a:rPr lang="en-US" sz="1800" b="1" dirty="0">
                <a:solidFill>
                  <a:schemeClr val="bg2">
                    <a:lumMod val="60000"/>
                    <a:lumOff val="40000"/>
                  </a:schemeClr>
                </a:solidFill>
                <a:effectLst/>
                <a:latin typeface="Calibri Light" panose="020F0302020204030204" pitchFamily="34" charset="0"/>
                <a:ea typeface="Times New Roman" panose="02020603050405020304" pitchFamily="18" charset="0"/>
                <a:cs typeface="Times New Roman" panose="02020603050405020304" pitchFamily="18" charset="0"/>
              </a:rPr>
              <a:t>General Plan Land Use Categories</a:t>
            </a:r>
          </a:p>
          <a:p>
            <a:pPr marL="228600" marR="0">
              <a:spcBef>
                <a:spcPts val="200"/>
              </a:spcBef>
              <a:spcAft>
                <a:spcPts val="0"/>
              </a:spcAft>
            </a:pPr>
            <a:r>
              <a:rPr lang="en-US" sz="1800" b="1" i="1" dirty="0">
                <a:solidFill>
                  <a:schemeClr val="bg2">
                    <a:lumMod val="20000"/>
                    <a:lumOff val="80000"/>
                  </a:schemeClr>
                </a:solidFill>
                <a:effectLst/>
                <a:latin typeface="Calibri Light" panose="020F0302020204030204" pitchFamily="34" charset="0"/>
                <a:ea typeface="Times New Roman" panose="02020603050405020304" pitchFamily="18" charset="0"/>
                <a:cs typeface="Times New Roman" panose="02020603050405020304" pitchFamily="18" charset="0"/>
              </a:rPr>
              <a:t>Goal</a:t>
            </a:r>
          </a:p>
          <a:p>
            <a:pPr lvl="1">
              <a:spcBef>
                <a:spcPts val="600"/>
              </a:spcBef>
              <a:spcAft>
                <a:spcPts val="600"/>
              </a:spcAft>
            </a:pPr>
            <a:r>
              <a:rPr lang="en-US" sz="1600" dirty="0">
                <a:effectLst/>
                <a:latin typeface="Calibri Light" panose="020F0302020204030204" pitchFamily="34" charset="0"/>
                <a:ea typeface="Calibri" panose="020F0502020204030204" pitchFamily="34" charset="0"/>
                <a:cs typeface="Calibri Light" panose="020F0302020204030204" pitchFamily="34" charset="0"/>
              </a:rPr>
              <a:t>Provide a simplification of LU designations such that there is common nomenclature to describe land uses and densities within all subareas.</a:t>
            </a:r>
          </a:p>
          <a:p>
            <a:pPr marL="228600" marR="0">
              <a:spcBef>
                <a:spcPts val="200"/>
              </a:spcBef>
              <a:spcAft>
                <a:spcPts val="0"/>
              </a:spcAft>
            </a:pPr>
            <a:r>
              <a:rPr lang="en-US" sz="1800" b="1" i="1" dirty="0">
                <a:solidFill>
                  <a:schemeClr val="bg2">
                    <a:lumMod val="20000"/>
                    <a:lumOff val="80000"/>
                  </a:schemeClr>
                </a:solidFill>
                <a:effectLst/>
                <a:latin typeface="Calibri Light" panose="020F0302020204030204" pitchFamily="34" charset="0"/>
                <a:ea typeface="Times New Roman" panose="02020603050405020304" pitchFamily="18" charset="0"/>
                <a:cs typeface="Times New Roman" panose="02020603050405020304" pitchFamily="18" charset="0"/>
              </a:rPr>
              <a:t>Policies</a:t>
            </a:r>
          </a:p>
          <a:p>
            <a:pPr lvl="1">
              <a:spcBef>
                <a:spcPts val="600"/>
              </a:spcBef>
              <a:spcAft>
                <a:spcPts val="600"/>
              </a:spcAft>
            </a:pPr>
            <a:r>
              <a:rPr lang="en-US" sz="1600" dirty="0">
                <a:effectLst/>
                <a:latin typeface="Calibri Light" panose="020F0302020204030204" pitchFamily="34" charset="0"/>
                <a:ea typeface="Calibri" panose="020F0502020204030204" pitchFamily="34" charset="0"/>
                <a:cs typeface="Calibri Light" panose="020F0302020204030204" pitchFamily="34" charset="0"/>
              </a:rPr>
              <a:t>1. Use recommended CP Designations .. so that over time all community plans will use common nomenclature. (LU-B.1)</a:t>
            </a:r>
          </a:p>
          <a:p>
            <a:pPr lvl="1">
              <a:spcBef>
                <a:spcPts val="600"/>
              </a:spcBef>
              <a:spcAft>
                <a:spcPts val="600"/>
              </a:spcAft>
            </a:pPr>
            <a:r>
              <a:rPr lang="en-US" sz="1600" dirty="0">
                <a:effectLst/>
                <a:latin typeface="Calibri Light" panose="020F0302020204030204" pitchFamily="34" charset="0"/>
                <a:ea typeface="Calibri" panose="020F0502020204030204" pitchFamily="34" charset="0"/>
                <a:cs typeface="Calibri Light" panose="020F0302020204030204" pitchFamily="34" charset="0"/>
              </a:rPr>
              <a:t>2. </a:t>
            </a:r>
            <a:r>
              <a:rPr lang="en-US" sz="1600" u="sng" dirty="0">
                <a:effectLst/>
                <a:latin typeface="Calibri Light" panose="020F0302020204030204" pitchFamily="34" charset="0"/>
                <a:ea typeface="Calibri" panose="020F0502020204030204" pitchFamily="34" charset="0"/>
                <a:cs typeface="Calibri Light" panose="020F0302020204030204" pitchFamily="34" charset="0"/>
              </a:rPr>
              <a:t>Community Plan text and graphics to provide greater specificity than is provided on Table LU-4, as needed.</a:t>
            </a:r>
            <a:endParaRPr lang="en-US" sz="1600" dirty="0">
              <a:effectLst/>
              <a:latin typeface="Calibri Light" panose="020F0302020204030204" pitchFamily="34" charset="0"/>
              <a:ea typeface="Calibri" panose="020F0502020204030204" pitchFamily="34" charset="0"/>
              <a:cs typeface="Calibri Light" panose="020F0302020204030204" pitchFamily="34" charset="0"/>
            </a:endParaRPr>
          </a:p>
          <a:p>
            <a:endParaRPr lang="en-US" dirty="0"/>
          </a:p>
        </p:txBody>
      </p:sp>
    </p:spTree>
    <p:extLst>
      <p:ext uri="{BB962C8B-B14F-4D97-AF65-F5344CB8AC3E}">
        <p14:creationId xmlns:p14="http://schemas.microsoft.com/office/powerpoint/2010/main" val="1371855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3A18B-95CA-47CB-A826-3A240555A550}"/>
              </a:ext>
            </a:extLst>
          </p:cNvPr>
          <p:cNvSpPr>
            <a:spLocks noGrp="1"/>
          </p:cNvSpPr>
          <p:nvPr>
            <p:ph type="title"/>
          </p:nvPr>
        </p:nvSpPr>
        <p:spPr/>
        <p:txBody>
          <a:bodyPr/>
          <a:lstStyle/>
          <a:p>
            <a:r>
              <a:rPr lang="en-US" sz="4000" dirty="0"/>
              <a:t>General Plan </a:t>
            </a:r>
            <a:br>
              <a:rPr lang="en-US" sz="4000" dirty="0"/>
            </a:br>
            <a:r>
              <a:rPr lang="en-US" sz="2800" b="1" dirty="0"/>
              <a:t>Land Use and Community Planning Element</a:t>
            </a:r>
            <a:endParaRPr lang="en-US" sz="2800" dirty="0"/>
          </a:p>
        </p:txBody>
      </p:sp>
      <p:sp>
        <p:nvSpPr>
          <p:cNvPr id="3" name="Content Placeholder 2">
            <a:extLst>
              <a:ext uri="{FF2B5EF4-FFF2-40B4-BE49-F238E27FC236}">
                <a16:creationId xmlns:a16="http://schemas.microsoft.com/office/drawing/2014/main" id="{833E6ADF-88FE-4A47-9025-001FD1915F5E}"/>
              </a:ext>
            </a:extLst>
          </p:cNvPr>
          <p:cNvSpPr>
            <a:spLocks noGrp="1"/>
          </p:cNvSpPr>
          <p:nvPr>
            <p:ph idx="1"/>
          </p:nvPr>
        </p:nvSpPr>
        <p:spPr/>
        <p:txBody>
          <a:bodyPr/>
          <a:lstStyle/>
          <a:p>
            <a:pPr marL="228600" marR="0">
              <a:spcBef>
                <a:spcPts val="200"/>
              </a:spcBef>
              <a:spcAft>
                <a:spcPts val="0"/>
              </a:spcAft>
            </a:pPr>
            <a:r>
              <a:rPr lang="en-US" sz="1800" b="1" i="1" dirty="0">
                <a:solidFill>
                  <a:schemeClr val="bg2">
                    <a:lumMod val="60000"/>
                    <a:lumOff val="40000"/>
                  </a:schemeClr>
                </a:solidFill>
                <a:effectLst/>
                <a:latin typeface="Calibri Light" panose="020F0302020204030204" pitchFamily="34" charset="0"/>
                <a:ea typeface="Times New Roman" panose="02020603050405020304" pitchFamily="18" charset="0"/>
                <a:cs typeface="Times New Roman" panose="02020603050405020304" pitchFamily="18" charset="0"/>
              </a:rPr>
              <a:t>Roles &amp; Relationship</a:t>
            </a:r>
          </a:p>
          <a:p>
            <a:pPr lvl="1">
              <a:spcBef>
                <a:spcPts val="600"/>
              </a:spcBef>
              <a:spcAft>
                <a:spcPts val="600"/>
              </a:spcAft>
            </a:pPr>
            <a:r>
              <a:rPr lang="en-US" sz="1600" dirty="0">
                <a:effectLst/>
                <a:latin typeface="Calibri Light" panose="020F0302020204030204" pitchFamily="34" charset="0"/>
                <a:ea typeface="Calibri" panose="020F0502020204030204" pitchFamily="34" charset="0"/>
                <a:cs typeface="Calibri Light" panose="020F0302020204030204" pitchFamily="34" charset="0"/>
              </a:rPr>
              <a:t>CP is unique reflection of issues and trends facing community and includes strategies to implement community goals. </a:t>
            </a:r>
          </a:p>
          <a:p>
            <a:pPr lvl="1">
              <a:spcBef>
                <a:spcPts val="600"/>
              </a:spcBef>
              <a:spcAft>
                <a:spcPts val="600"/>
              </a:spcAft>
            </a:pPr>
            <a:r>
              <a:rPr lang="en-US" sz="1600" dirty="0">
                <a:effectLst/>
                <a:latin typeface="Calibri Light" panose="020F0302020204030204" pitchFamily="34" charset="0"/>
                <a:ea typeface="Calibri" panose="020F0502020204030204" pitchFamily="34" charset="0"/>
                <a:cs typeface="Calibri Light" panose="020F0302020204030204" pitchFamily="34" charset="0"/>
              </a:rPr>
              <a:t>CPs represent significant and vital component of Land Use Element </a:t>
            </a:r>
            <a:r>
              <a:rPr lang="en-US" sz="1600" u="sng" dirty="0">
                <a:effectLst/>
                <a:latin typeface="Calibri Light" panose="020F0302020204030204" pitchFamily="34" charset="0"/>
                <a:ea typeface="Calibri" panose="020F0502020204030204" pitchFamily="34" charset="0"/>
                <a:cs typeface="Calibri Light" panose="020F0302020204030204" pitchFamily="34" charset="0"/>
              </a:rPr>
              <a:t>since they contain more detailed land use designations and site specific policy recommendations</a:t>
            </a:r>
            <a:r>
              <a:rPr lang="en-US" sz="1600" dirty="0">
                <a:effectLst/>
                <a:latin typeface="Calibri Light" panose="020F0302020204030204" pitchFamily="34" charset="0"/>
                <a:ea typeface="Calibri" panose="020F0502020204030204" pitchFamily="34" charset="0"/>
                <a:cs typeface="Calibri Light" panose="020F0302020204030204" pitchFamily="34" charset="0"/>
              </a:rPr>
              <a:t> </a:t>
            </a:r>
            <a:r>
              <a:rPr lang="en-US" sz="1600" u="sng" dirty="0">
                <a:effectLst/>
                <a:latin typeface="Calibri Light" panose="020F0302020204030204" pitchFamily="34" charset="0"/>
                <a:ea typeface="Calibri" panose="020F0502020204030204" pitchFamily="34" charset="0"/>
                <a:cs typeface="Calibri Light" panose="020F0302020204030204" pitchFamily="34" charset="0"/>
              </a:rPr>
              <a:t>than is possible at citywide level. </a:t>
            </a:r>
            <a:endParaRPr lang="en-US" sz="1600" dirty="0">
              <a:effectLst/>
              <a:latin typeface="Calibri Light" panose="020F0302020204030204" pitchFamily="34" charset="0"/>
              <a:ea typeface="Calibri" panose="020F0502020204030204" pitchFamily="34" charset="0"/>
              <a:cs typeface="Calibri Light" panose="020F0302020204030204" pitchFamily="34" charset="0"/>
            </a:endParaRPr>
          </a:p>
          <a:p>
            <a:pPr lvl="1">
              <a:spcBef>
                <a:spcPts val="600"/>
              </a:spcBef>
              <a:spcAft>
                <a:spcPts val="600"/>
              </a:spcAft>
            </a:pPr>
            <a:r>
              <a:rPr lang="en-US" sz="1600" u="sng" dirty="0">
                <a:effectLst/>
                <a:latin typeface="Calibri Light" panose="020F0302020204030204" pitchFamily="34" charset="0"/>
                <a:ea typeface="Calibri" panose="020F0502020204030204" pitchFamily="34" charset="0"/>
                <a:cs typeface="Calibri Light" panose="020F0302020204030204" pitchFamily="34" charset="0"/>
              </a:rPr>
              <a:t>CPs provide level of information and community-specific detail needed to review and assess proposed public and private development projects. </a:t>
            </a:r>
            <a:endParaRPr lang="en-US" sz="1600" dirty="0">
              <a:effectLst/>
              <a:latin typeface="Calibri Light" panose="020F0302020204030204" pitchFamily="34" charset="0"/>
              <a:ea typeface="Calibri" panose="020F0502020204030204" pitchFamily="34" charset="0"/>
              <a:cs typeface="Calibri Light" panose="020F0302020204030204" pitchFamily="34" charset="0"/>
            </a:endParaRPr>
          </a:p>
          <a:p>
            <a:endParaRPr lang="en-US" dirty="0"/>
          </a:p>
        </p:txBody>
      </p:sp>
    </p:spTree>
    <p:extLst>
      <p:ext uri="{BB962C8B-B14F-4D97-AF65-F5344CB8AC3E}">
        <p14:creationId xmlns:p14="http://schemas.microsoft.com/office/powerpoint/2010/main" val="3805547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8A82C-D8BF-47FA-B56E-9CF9E14B2C9F}"/>
              </a:ext>
            </a:extLst>
          </p:cNvPr>
          <p:cNvSpPr>
            <a:spLocks noGrp="1"/>
          </p:cNvSpPr>
          <p:nvPr>
            <p:ph type="title"/>
          </p:nvPr>
        </p:nvSpPr>
        <p:spPr/>
        <p:txBody>
          <a:bodyPr/>
          <a:lstStyle/>
          <a:p>
            <a:r>
              <a:rPr lang="en-US" sz="4000" dirty="0"/>
              <a:t>General Plan </a:t>
            </a:r>
            <a:br>
              <a:rPr lang="en-US" sz="4000" dirty="0"/>
            </a:br>
            <a:r>
              <a:rPr lang="en-US" sz="2800" b="1" dirty="0"/>
              <a:t>Land Use and Community Planning Element</a:t>
            </a:r>
            <a:endParaRPr lang="en-US" sz="4000" dirty="0"/>
          </a:p>
        </p:txBody>
      </p:sp>
      <p:sp>
        <p:nvSpPr>
          <p:cNvPr id="3" name="Content Placeholder 2">
            <a:extLst>
              <a:ext uri="{FF2B5EF4-FFF2-40B4-BE49-F238E27FC236}">
                <a16:creationId xmlns:a16="http://schemas.microsoft.com/office/drawing/2014/main" id="{64E0D630-A457-4812-B756-012461A2AF5F}"/>
              </a:ext>
            </a:extLst>
          </p:cNvPr>
          <p:cNvSpPr>
            <a:spLocks noGrp="1"/>
          </p:cNvSpPr>
          <p:nvPr>
            <p:ph idx="1"/>
          </p:nvPr>
        </p:nvSpPr>
        <p:spPr/>
        <p:txBody>
          <a:bodyPr/>
          <a:lstStyle/>
          <a:p>
            <a:pPr>
              <a:spcBef>
                <a:spcPts val="600"/>
              </a:spcBef>
              <a:spcAft>
                <a:spcPts val="600"/>
              </a:spcAft>
            </a:pPr>
            <a:r>
              <a:rPr lang="en-US" sz="1800" b="1" i="1" dirty="0">
                <a:solidFill>
                  <a:schemeClr val="bg2">
                    <a:lumMod val="60000"/>
                    <a:lumOff val="40000"/>
                  </a:schemeClr>
                </a:solidFill>
                <a:effectLst/>
                <a:latin typeface="Calibri Light" panose="020F0302020204030204" pitchFamily="34" charset="0"/>
                <a:ea typeface="Times New Roman" panose="02020603050405020304" pitchFamily="18" charset="0"/>
                <a:cs typeface="Times New Roman" panose="02020603050405020304" pitchFamily="18" charset="0"/>
              </a:rPr>
              <a:t>Policies</a:t>
            </a:r>
          </a:p>
          <a:p>
            <a:pPr lvl="1">
              <a:spcBef>
                <a:spcPts val="600"/>
              </a:spcBef>
              <a:spcAft>
                <a:spcPts val="600"/>
              </a:spcAft>
            </a:pPr>
            <a:r>
              <a:rPr lang="en-US" sz="1600" dirty="0">
                <a:effectLst/>
                <a:latin typeface="Calibri Light" panose="020F0302020204030204" pitchFamily="34" charset="0"/>
                <a:ea typeface="Calibri" panose="020F0502020204030204" pitchFamily="34" charset="0"/>
                <a:cs typeface="Calibri Light" panose="020F0302020204030204" pitchFamily="34" charset="0"/>
              </a:rPr>
              <a:t>Develop CP policies that … address community or neighborhood specific issues; </a:t>
            </a:r>
            <a:r>
              <a:rPr lang="en-US" sz="1600" b="1" u="sng" dirty="0">
                <a:effectLst/>
                <a:latin typeface="Calibri Light" panose="020F0302020204030204" pitchFamily="34" charset="0"/>
                <a:ea typeface="Calibri" panose="020F0502020204030204" pitchFamily="34" charset="0"/>
                <a:cs typeface="Calibri Light" panose="020F0302020204030204" pitchFamily="34" charset="0"/>
              </a:rPr>
              <a:t>such policies</a:t>
            </a:r>
            <a:r>
              <a:rPr lang="en-US" sz="1600" dirty="0">
                <a:effectLst/>
                <a:latin typeface="Calibri Light" panose="020F0302020204030204" pitchFamily="34" charset="0"/>
                <a:ea typeface="Calibri" panose="020F0502020204030204" pitchFamily="34" charset="0"/>
                <a:cs typeface="Calibri Light" panose="020F0302020204030204" pitchFamily="34" charset="0"/>
              </a:rPr>
              <a:t> </a:t>
            </a:r>
            <a:r>
              <a:rPr lang="en-US" sz="1600" b="1" u="sng" dirty="0">
                <a:effectLst/>
                <a:latin typeface="Calibri Light" panose="020F0302020204030204" pitchFamily="34" charset="0"/>
                <a:ea typeface="Calibri" panose="020F0502020204030204" pitchFamily="34" charset="0"/>
                <a:cs typeface="Calibri Light" panose="020F0302020204030204" pitchFamily="34" charset="0"/>
              </a:rPr>
              <a:t>may be more detailed or restrictive than the General Plan as needed.</a:t>
            </a:r>
            <a:r>
              <a:rPr lang="en-US" sz="1600" dirty="0">
                <a:effectLst/>
                <a:latin typeface="Calibri Light" panose="020F0302020204030204" pitchFamily="34" charset="0"/>
                <a:ea typeface="Calibri" panose="020F0502020204030204" pitchFamily="34" charset="0"/>
                <a:cs typeface="Calibri Light" panose="020F0302020204030204" pitchFamily="34" charset="0"/>
              </a:rPr>
              <a:t> (LU-C.1)</a:t>
            </a:r>
          </a:p>
          <a:p>
            <a:pPr lvl="1">
              <a:spcBef>
                <a:spcPts val="600"/>
              </a:spcBef>
              <a:spcAft>
                <a:spcPts val="600"/>
              </a:spcAft>
            </a:pPr>
            <a:r>
              <a:rPr lang="en-US" sz="1600" dirty="0">
                <a:effectLst/>
                <a:latin typeface="Calibri Light" panose="020F0302020204030204" pitchFamily="34" charset="0"/>
                <a:ea typeface="Calibri" panose="020F0502020204030204" pitchFamily="34" charset="0"/>
                <a:cs typeface="Calibri Light" panose="020F0302020204030204" pitchFamily="34" charset="0"/>
              </a:rPr>
              <a:t>2. Rely on CPs for site-specific land use and density designations and recommendations. </a:t>
            </a:r>
          </a:p>
          <a:p>
            <a:pPr lvl="1">
              <a:spcBef>
                <a:spcPts val="600"/>
              </a:spcBef>
              <a:spcAft>
                <a:spcPts val="600"/>
              </a:spcAft>
            </a:pPr>
            <a:r>
              <a:rPr lang="en-US" sz="1600" dirty="0">
                <a:effectLst/>
                <a:latin typeface="Calibri Light" panose="020F0302020204030204" pitchFamily="34" charset="0"/>
                <a:ea typeface="Calibri" panose="020F0502020204030204" pitchFamily="34" charset="0"/>
                <a:cs typeface="Calibri Light" panose="020F0302020204030204" pitchFamily="34" charset="0"/>
              </a:rPr>
              <a:t>3. Maintain consistency between CPs and GP</a:t>
            </a:r>
          </a:p>
          <a:p>
            <a:pPr lvl="1">
              <a:spcBef>
                <a:spcPts val="600"/>
              </a:spcBef>
              <a:spcAft>
                <a:spcPts val="600"/>
              </a:spcAft>
            </a:pPr>
            <a:r>
              <a:rPr lang="en-US" sz="1600" dirty="0">
                <a:effectLst/>
                <a:latin typeface="Calibri Light" panose="020F0302020204030204" pitchFamily="34" charset="0"/>
                <a:ea typeface="Calibri" panose="020F0502020204030204" pitchFamily="34" charset="0"/>
                <a:cs typeface="Calibri Light" panose="020F0302020204030204" pitchFamily="34" charset="0"/>
              </a:rPr>
              <a:t>4. </a:t>
            </a:r>
            <a:r>
              <a:rPr lang="en-US" sz="1600" u="sng" dirty="0">
                <a:effectLst/>
                <a:latin typeface="Calibri Light" panose="020F0302020204030204" pitchFamily="34" charset="0"/>
                <a:ea typeface="Calibri" panose="020F0502020204030204" pitchFamily="34" charset="0"/>
                <a:cs typeface="Calibri Light" panose="020F0302020204030204" pitchFamily="34" charset="0"/>
              </a:rPr>
              <a:t>In event of inconsistency … action must be taken to either: 1) amend CP, or 2) amend GP.</a:t>
            </a:r>
            <a:endParaRPr lang="en-US" sz="1600" dirty="0">
              <a:effectLst/>
              <a:latin typeface="Calibri Light" panose="020F0302020204030204" pitchFamily="34" charset="0"/>
              <a:ea typeface="Calibri" panose="020F0502020204030204" pitchFamily="34" charset="0"/>
              <a:cs typeface="Calibri Light" panose="020F0302020204030204" pitchFamily="34" charset="0"/>
            </a:endParaRPr>
          </a:p>
          <a:p>
            <a:pPr lvl="1">
              <a:spcBef>
                <a:spcPts val="600"/>
              </a:spcBef>
              <a:spcAft>
                <a:spcPts val="600"/>
              </a:spcAft>
            </a:pPr>
            <a:r>
              <a:rPr lang="en-US" sz="1600" dirty="0">
                <a:effectLst/>
                <a:latin typeface="Calibri Light" panose="020F0302020204030204" pitchFamily="34" charset="0"/>
                <a:ea typeface="Calibri" panose="020F0502020204030204" pitchFamily="34" charset="0"/>
                <a:cs typeface="Calibri Light" panose="020F0302020204030204" pitchFamily="34" charset="0"/>
              </a:rPr>
              <a:t>5. Prepare CPs to address aspects of development specific to community, </a:t>
            </a:r>
            <a:r>
              <a:rPr lang="en-US" sz="1600" b="1" dirty="0">
                <a:effectLst/>
                <a:latin typeface="Calibri Light" panose="020F0302020204030204" pitchFamily="34" charset="0"/>
                <a:ea typeface="Calibri" panose="020F0502020204030204" pitchFamily="34" charset="0"/>
                <a:cs typeface="Calibri Light" panose="020F0302020204030204" pitchFamily="34" charset="0"/>
              </a:rPr>
              <a:t>including: distribution and arrangement of land uses (</a:t>
            </a:r>
            <a:r>
              <a:rPr lang="en-US" sz="1600" dirty="0">
                <a:effectLst/>
                <a:latin typeface="Calibri Light" panose="020F0302020204030204" pitchFamily="34" charset="0"/>
                <a:ea typeface="Calibri" panose="020F0502020204030204" pitchFamily="34" charset="0"/>
                <a:cs typeface="Calibri Light" panose="020F0302020204030204" pitchFamily="34" charset="0"/>
              </a:rPr>
              <a:t>LU-C.2)</a:t>
            </a:r>
          </a:p>
          <a:p>
            <a:endParaRPr lang="en-US" dirty="0"/>
          </a:p>
        </p:txBody>
      </p:sp>
    </p:spTree>
    <p:extLst>
      <p:ext uri="{BB962C8B-B14F-4D97-AF65-F5344CB8AC3E}">
        <p14:creationId xmlns:p14="http://schemas.microsoft.com/office/powerpoint/2010/main" val="1017672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8A82C-D8BF-47FA-B56E-9CF9E14B2C9F}"/>
              </a:ext>
            </a:extLst>
          </p:cNvPr>
          <p:cNvSpPr>
            <a:spLocks noGrp="1"/>
          </p:cNvSpPr>
          <p:nvPr>
            <p:ph type="title"/>
          </p:nvPr>
        </p:nvSpPr>
        <p:spPr/>
        <p:txBody>
          <a:bodyPr/>
          <a:lstStyle/>
          <a:p>
            <a:r>
              <a:rPr lang="en-US" sz="4000" dirty="0"/>
              <a:t>General Plan </a:t>
            </a:r>
            <a:br>
              <a:rPr lang="en-US" sz="4000" dirty="0"/>
            </a:br>
            <a:r>
              <a:rPr lang="en-US" sz="2800" b="1" dirty="0"/>
              <a:t>Land Use and Community Planning Element</a:t>
            </a:r>
            <a:endParaRPr lang="en-US" sz="4000" dirty="0"/>
          </a:p>
        </p:txBody>
      </p:sp>
      <p:sp>
        <p:nvSpPr>
          <p:cNvPr id="3" name="Content Placeholder 2">
            <a:extLst>
              <a:ext uri="{FF2B5EF4-FFF2-40B4-BE49-F238E27FC236}">
                <a16:creationId xmlns:a16="http://schemas.microsoft.com/office/drawing/2014/main" id="{64E0D630-A457-4812-B756-012461A2AF5F}"/>
              </a:ext>
            </a:extLst>
          </p:cNvPr>
          <p:cNvSpPr>
            <a:spLocks noGrp="1"/>
          </p:cNvSpPr>
          <p:nvPr>
            <p:ph idx="1"/>
          </p:nvPr>
        </p:nvSpPr>
        <p:spPr/>
        <p:txBody>
          <a:bodyPr>
            <a:normAutofit/>
          </a:bodyPr>
          <a:lstStyle/>
          <a:p>
            <a:pPr marL="114300" marR="0">
              <a:spcBef>
                <a:spcPts val="200"/>
              </a:spcBef>
              <a:spcAft>
                <a:spcPts val="0"/>
              </a:spcAft>
            </a:pPr>
            <a:r>
              <a:rPr lang="en-US" sz="1800" b="1" dirty="0">
                <a:solidFill>
                  <a:schemeClr val="bg2">
                    <a:lumMod val="60000"/>
                    <a:lumOff val="40000"/>
                  </a:schemeClr>
                </a:solidFill>
                <a:effectLst/>
                <a:latin typeface="Calibri Light" panose="020F0302020204030204" pitchFamily="34" charset="0"/>
                <a:ea typeface="Times New Roman" panose="02020603050405020304" pitchFamily="18" charset="0"/>
                <a:cs typeface="Times New Roman" panose="02020603050405020304" pitchFamily="18" charset="0"/>
              </a:rPr>
              <a:t>Land Use Plan Amendment</a:t>
            </a:r>
          </a:p>
          <a:p>
            <a:pPr marL="228600" marR="0">
              <a:spcBef>
                <a:spcPts val="200"/>
              </a:spcBef>
              <a:spcAft>
                <a:spcPts val="0"/>
              </a:spcAft>
            </a:pPr>
            <a:r>
              <a:rPr lang="en-US" sz="1800" b="1" i="1" dirty="0">
                <a:solidFill>
                  <a:schemeClr val="bg2">
                    <a:lumMod val="20000"/>
                    <a:lumOff val="80000"/>
                  </a:schemeClr>
                </a:solidFill>
                <a:effectLst/>
                <a:latin typeface="Calibri Light" panose="020F0302020204030204" pitchFamily="34" charset="0"/>
                <a:ea typeface="Times New Roman" panose="02020603050405020304" pitchFamily="18" charset="0"/>
                <a:cs typeface="Times New Roman" panose="02020603050405020304" pitchFamily="18" charset="0"/>
              </a:rPr>
              <a:t>Policies</a:t>
            </a:r>
          </a:p>
          <a:p>
            <a:pPr lvl="1">
              <a:spcBef>
                <a:spcPts val="600"/>
              </a:spcBef>
              <a:spcAft>
                <a:spcPts val="600"/>
              </a:spcAft>
            </a:pPr>
            <a:r>
              <a:rPr lang="en-US" sz="1600" dirty="0">
                <a:effectLst/>
                <a:latin typeface="Calibri Light" panose="020F0302020204030204" pitchFamily="34" charset="0"/>
                <a:ea typeface="Calibri" panose="020F0502020204030204" pitchFamily="34" charset="0"/>
                <a:cs typeface="Calibri Light" panose="020F0302020204030204" pitchFamily="34" charset="0"/>
              </a:rPr>
              <a:t>1. </a:t>
            </a:r>
            <a:r>
              <a:rPr lang="en-US" sz="1600" b="1" u="sng" dirty="0">
                <a:effectLst/>
                <a:latin typeface="Calibri Light" panose="020F0302020204030204" pitchFamily="34" charset="0"/>
                <a:ea typeface="Calibri" panose="020F0502020204030204" pitchFamily="34" charset="0"/>
                <a:cs typeface="Calibri Light" panose="020F0302020204030204" pitchFamily="34" charset="0"/>
              </a:rPr>
              <a:t>Require GP and CP amendment for proposals that involve: a change in CP adopted land use: … or a change in plan policies. (LU-D.1)</a:t>
            </a:r>
            <a:endParaRPr lang="en-US" sz="1600" dirty="0">
              <a:effectLst/>
              <a:latin typeface="Calibri Light" panose="020F0302020204030204" pitchFamily="34" charset="0"/>
              <a:ea typeface="Calibri" panose="020F0502020204030204" pitchFamily="34" charset="0"/>
              <a:cs typeface="Calibri Light" panose="020F0302020204030204" pitchFamily="34" charset="0"/>
            </a:endParaRPr>
          </a:p>
          <a:p>
            <a:endParaRPr lang="en-US" dirty="0"/>
          </a:p>
        </p:txBody>
      </p:sp>
    </p:spTree>
    <p:extLst>
      <p:ext uri="{BB962C8B-B14F-4D97-AF65-F5344CB8AC3E}">
        <p14:creationId xmlns:p14="http://schemas.microsoft.com/office/powerpoint/2010/main" val="2222749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073B4-7FFC-4205-BE44-23AFBF07B50E}"/>
              </a:ext>
            </a:extLst>
          </p:cNvPr>
          <p:cNvSpPr>
            <a:spLocks noGrp="1"/>
          </p:cNvSpPr>
          <p:nvPr>
            <p:ph type="title"/>
          </p:nvPr>
        </p:nvSpPr>
        <p:spPr/>
        <p:txBody>
          <a:bodyPr/>
          <a:lstStyle/>
          <a:p>
            <a:br>
              <a:rPr lang="en-US" sz="3600" b="1" dirty="0"/>
            </a:br>
            <a:r>
              <a:rPr lang="en-US" sz="3600" b="1" dirty="0"/>
              <a:t>Conclusion</a:t>
            </a:r>
          </a:p>
        </p:txBody>
      </p:sp>
      <p:sp>
        <p:nvSpPr>
          <p:cNvPr id="3" name="Content Placeholder 2">
            <a:extLst>
              <a:ext uri="{FF2B5EF4-FFF2-40B4-BE49-F238E27FC236}">
                <a16:creationId xmlns:a16="http://schemas.microsoft.com/office/drawing/2014/main" id="{29CC857F-7B8B-4449-B65E-F864969B1662}"/>
              </a:ext>
            </a:extLst>
          </p:cNvPr>
          <p:cNvSpPr>
            <a:spLocks noGrp="1"/>
          </p:cNvSpPr>
          <p:nvPr>
            <p:ph idx="1"/>
          </p:nvPr>
        </p:nvSpPr>
        <p:spPr/>
        <p:txBody>
          <a:bodyPr>
            <a:normAutofit fontScale="92500" lnSpcReduction="20000"/>
          </a:bodyPr>
          <a:lstStyle/>
          <a:p>
            <a:pPr lvl="1">
              <a:spcBef>
                <a:spcPts val="600"/>
              </a:spcBef>
              <a:spcAft>
                <a:spcPts val="600"/>
              </a:spcAft>
            </a:pPr>
            <a:r>
              <a:rPr lang="en-US" sz="1600" u="sng" dirty="0">
                <a:effectLst/>
                <a:latin typeface="Calibri Light" panose="020F0302020204030204" pitchFamily="34" charset="0"/>
                <a:ea typeface="Calibri" panose="020F0502020204030204" pitchFamily="34" charset="0"/>
                <a:cs typeface="Calibri Light" panose="020F0302020204030204" pitchFamily="34" charset="0"/>
              </a:rPr>
              <a:t>Our community plan is being disregarded when reviewing projects even though policies are clear that prevent such projects from being allowed, even though the CPs role in the development process clearly acknowledged in the GP. </a:t>
            </a:r>
            <a:endParaRPr lang="en-US" sz="1600" dirty="0">
              <a:effectLst/>
              <a:latin typeface="Calibri Light" panose="020F0302020204030204" pitchFamily="34" charset="0"/>
              <a:ea typeface="Calibri" panose="020F0502020204030204" pitchFamily="34" charset="0"/>
              <a:cs typeface="Calibri Light" panose="020F0302020204030204" pitchFamily="34" charset="0"/>
            </a:endParaRPr>
          </a:p>
          <a:p>
            <a:pPr lvl="1">
              <a:spcBef>
                <a:spcPts val="600"/>
              </a:spcBef>
              <a:spcAft>
                <a:spcPts val="600"/>
              </a:spcAft>
            </a:pPr>
            <a:r>
              <a:rPr lang="en-US" sz="1600" dirty="0">
                <a:effectLst/>
                <a:latin typeface="Calibri Light" panose="020F0302020204030204" pitchFamily="34" charset="0"/>
                <a:ea typeface="Calibri" panose="020F0502020204030204" pitchFamily="34" charset="0"/>
                <a:cs typeface="Calibri Light" panose="020F0302020204030204" pitchFamily="34" charset="0"/>
              </a:rPr>
              <a:t>1. How is it possible to disregard if CP is recognized as essential component of GP to address community specific issues? </a:t>
            </a:r>
            <a:r>
              <a:rPr lang="en-US" sz="1600" b="1" u="sng" dirty="0">
                <a:effectLst/>
                <a:latin typeface="Calibri Light" panose="020F0302020204030204" pitchFamily="34" charset="0"/>
                <a:ea typeface="Calibri" panose="020F0502020204030204" pitchFamily="34" charset="0"/>
                <a:cs typeface="Calibri Light" panose="020F0302020204030204" pitchFamily="34" charset="0"/>
              </a:rPr>
              <a:t>Where is it stated that our policies are discretionary?</a:t>
            </a:r>
            <a:r>
              <a:rPr lang="en-US" sz="1600" dirty="0">
                <a:effectLst/>
                <a:latin typeface="Calibri Light" panose="020F0302020204030204" pitchFamily="34" charset="0"/>
                <a:ea typeface="Calibri" panose="020F0502020204030204" pitchFamily="34" charset="0"/>
                <a:cs typeface="Calibri Light" panose="020F0302020204030204" pitchFamily="34" charset="0"/>
              </a:rPr>
              <a:t> </a:t>
            </a:r>
          </a:p>
          <a:p>
            <a:pPr lvl="1">
              <a:spcBef>
                <a:spcPts val="600"/>
              </a:spcBef>
              <a:spcAft>
                <a:spcPts val="600"/>
              </a:spcAft>
            </a:pPr>
            <a:r>
              <a:rPr lang="en-US" sz="1600" dirty="0">
                <a:effectLst/>
                <a:latin typeface="Calibri Light" panose="020F0302020204030204" pitchFamily="34" charset="0"/>
                <a:ea typeface="Calibri" panose="020F0502020204030204" pitchFamily="34" charset="0"/>
                <a:cs typeface="Calibri Light" panose="020F0302020204030204" pitchFamily="34" charset="0"/>
              </a:rPr>
              <a:t>2. If policies conflict, why is a GP or CP amendment not being required in accordance with adopted policy?</a:t>
            </a:r>
          </a:p>
          <a:p>
            <a:pPr lvl="1">
              <a:spcBef>
                <a:spcPts val="600"/>
              </a:spcBef>
              <a:spcAft>
                <a:spcPts val="600"/>
              </a:spcAft>
            </a:pPr>
            <a:r>
              <a:rPr lang="en-US" sz="1600" dirty="0">
                <a:effectLst/>
                <a:latin typeface="Calibri Light" panose="020F0302020204030204" pitchFamily="34" charset="0"/>
                <a:ea typeface="Calibri" panose="020F0502020204030204" pitchFamily="34" charset="0"/>
                <a:cs typeface="Calibri Light" panose="020F0302020204030204" pitchFamily="34" charset="0"/>
              </a:rPr>
              <a:t>3. How does this support Joe’s vision for Sorrento Valley</a:t>
            </a:r>
          </a:p>
          <a:p>
            <a:pPr lvl="1">
              <a:spcBef>
                <a:spcPts val="600"/>
              </a:spcBef>
              <a:spcAft>
                <a:spcPts val="600"/>
              </a:spcAft>
            </a:pPr>
            <a:r>
              <a:rPr lang="en-US" sz="1600" dirty="0">
                <a:effectLst/>
                <a:latin typeface="Calibri Light" panose="020F0302020204030204" pitchFamily="34" charset="0"/>
                <a:ea typeface="Calibri" panose="020F0502020204030204" pitchFamily="34" charset="0"/>
                <a:cs typeface="Calibri Light" panose="020F0302020204030204" pitchFamily="34" charset="0"/>
              </a:rPr>
              <a:t>4. Will staff ask City Attorney for clarity on purpose of CP policies, how is it possible for them to be disregarded, and why an amendment is not required if GP policy mandates it? </a:t>
            </a:r>
          </a:p>
          <a:p>
            <a:pPr lvl="1">
              <a:spcBef>
                <a:spcPts val="600"/>
              </a:spcBef>
              <a:spcAft>
                <a:spcPts val="600"/>
              </a:spcAft>
            </a:pPr>
            <a:r>
              <a:rPr lang="en-US" sz="1600" dirty="0">
                <a:latin typeface="Calibri Light" panose="020F0302020204030204" pitchFamily="34" charset="0"/>
                <a:ea typeface="Calibri" panose="020F0502020204030204" pitchFamily="34" charset="0"/>
                <a:cs typeface="Calibri Light" panose="020F0302020204030204" pitchFamily="34" charset="0"/>
              </a:rPr>
              <a:t>Coastal Development Permit Findings Met?</a:t>
            </a:r>
          </a:p>
          <a:p>
            <a:pPr lvl="1">
              <a:spcBef>
                <a:spcPts val="600"/>
              </a:spcBef>
              <a:spcAft>
                <a:spcPts val="600"/>
              </a:spcAft>
            </a:pPr>
            <a:r>
              <a:rPr lang="en-US" sz="1600" dirty="0">
                <a:effectLst/>
                <a:latin typeface="Calibri Light" panose="020F0302020204030204" pitchFamily="34" charset="0"/>
                <a:ea typeface="Calibri" panose="020F0502020204030204" pitchFamily="34" charset="0"/>
                <a:cs typeface="Calibri Light" panose="020F0302020204030204" pitchFamily="34" charset="0"/>
              </a:rPr>
              <a:t>Cumulatively </a:t>
            </a:r>
            <a:r>
              <a:rPr lang="en-US" sz="1600" dirty="0">
                <a:latin typeface="Calibri Light" panose="020F0302020204030204" pitchFamily="34" charset="0"/>
                <a:ea typeface="Calibri" panose="020F0502020204030204" pitchFamily="34" charset="0"/>
                <a:cs typeface="Calibri Light" panose="020F0302020204030204" pitchFamily="34" charset="0"/>
              </a:rPr>
              <a:t>C</a:t>
            </a:r>
            <a:r>
              <a:rPr lang="en-US" sz="1600" dirty="0">
                <a:effectLst/>
                <a:latin typeface="Calibri Light" panose="020F0302020204030204" pitchFamily="34" charset="0"/>
                <a:ea typeface="Calibri" panose="020F0502020204030204" pitchFamily="34" charset="0"/>
                <a:cs typeface="Calibri Light" panose="020F0302020204030204" pitchFamily="34" charset="0"/>
              </a:rPr>
              <a:t>onsiderable Impacts? </a:t>
            </a:r>
          </a:p>
          <a:p>
            <a:pPr lvl="2">
              <a:spcBef>
                <a:spcPts val="600"/>
              </a:spcBef>
              <a:spcAft>
                <a:spcPts val="600"/>
              </a:spcAft>
            </a:pPr>
            <a:r>
              <a:rPr lang="en-US" sz="1400" dirty="0">
                <a:effectLst/>
                <a:latin typeface="Calibri Light" panose="020F0302020204030204" pitchFamily="34" charset="0"/>
                <a:ea typeface="Calibri" panose="020F0502020204030204" pitchFamily="34" charset="0"/>
                <a:cs typeface="Calibri Light" panose="020F0302020204030204" pitchFamily="34" charset="0"/>
              </a:rPr>
              <a:t>Traffic from outside subarea?</a:t>
            </a:r>
          </a:p>
          <a:p>
            <a:pPr lvl="2">
              <a:spcBef>
                <a:spcPts val="600"/>
              </a:spcBef>
              <a:spcAft>
                <a:spcPts val="600"/>
              </a:spcAft>
            </a:pPr>
            <a:r>
              <a:rPr lang="en-US" sz="1400" dirty="0">
                <a:effectLst/>
                <a:latin typeface="Calibri Light" panose="020F0302020204030204" pitchFamily="34" charset="0"/>
                <a:ea typeface="Calibri" panose="020F0502020204030204" pitchFamily="34" charset="0"/>
                <a:cs typeface="Calibri Light" panose="020F0302020204030204" pitchFamily="34" charset="0"/>
              </a:rPr>
              <a:t>Do the projects cumulatively advance the goals and vision of the Community Plan or obstruct them? </a:t>
            </a:r>
          </a:p>
          <a:p>
            <a:endParaRPr lang="en-US" dirty="0"/>
          </a:p>
        </p:txBody>
      </p:sp>
    </p:spTree>
    <p:extLst>
      <p:ext uri="{BB962C8B-B14F-4D97-AF65-F5344CB8AC3E}">
        <p14:creationId xmlns:p14="http://schemas.microsoft.com/office/powerpoint/2010/main" val="9831429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89</TotalTime>
  <Words>632</Words>
  <Application>Microsoft Office PowerPoint</Application>
  <PresentationFormat>Widescreen</PresentationFormat>
  <Paragraphs>48</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Century Gothic</vt:lpstr>
      <vt:lpstr>Wingdings 3</vt:lpstr>
      <vt:lpstr>Ion</vt:lpstr>
      <vt:lpstr>Purpose of Community Plan</vt:lpstr>
      <vt:lpstr>Goals</vt:lpstr>
      <vt:lpstr>PowerPoint Presentation</vt:lpstr>
      <vt:lpstr>General Plan  Land Use and Community Planning Element</vt:lpstr>
      <vt:lpstr>General Plan  Land Use and Community Planning Element</vt:lpstr>
      <vt:lpstr>General Plan  Land Use and Community Planning Element</vt:lpstr>
      <vt:lpstr>General Plan  Land Use and Community Planning Element</vt:lpstr>
      <vt:lpstr> 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Purpose of Community Plan </dc:title>
  <dc:creator>agevanthor</dc:creator>
  <cp:lastModifiedBy>agevanthor</cp:lastModifiedBy>
  <cp:revision>3</cp:revision>
  <cp:lastPrinted>2021-04-01T23:31:06Z</cp:lastPrinted>
  <dcterms:created xsi:type="dcterms:W3CDTF">2021-04-01T22:41:28Z</dcterms:created>
  <dcterms:modified xsi:type="dcterms:W3CDTF">2021-04-04T23:07:37Z</dcterms:modified>
</cp:coreProperties>
</file>